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57" r:id="rId4"/>
    <p:sldId id="274" r:id="rId5"/>
    <p:sldId id="258" r:id="rId6"/>
    <p:sldId id="273" r:id="rId7"/>
    <p:sldId id="259" r:id="rId8"/>
    <p:sldId id="275" r:id="rId9"/>
    <p:sldId id="260" r:id="rId10"/>
    <p:sldId id="261" r:id="rId11"/>
    <p:sldId id="262" r:id="rId12"/>
    <p:sldId id="263" r:id="rId13"/>
    <p:sldId id="272" r:id="rId14"/>
    <p:sldId id="264" r:id="rId15"/>
    <p:sldId id="265" r:id="rId16"/>
    <p:sldId id="266" r:id="rId17"/>
    <p:sldId id="267" r:id="rId18"/>
    <p:sldId id="276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0D1"/>
    <a:srgbClr val="FFFFFF"/>
    <a:srgbClr val="602E04"/>
    <a:srgbClr val="F5E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B4130C-BCDF-45B2-B370-EC23C95DC3CA}" v="176" dt="2025-02-12T13:16:04.9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7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sha Saxena" userId="a431242d52d283e8" providerId="LiveId" clId="{F4B4130C-BCDF-45B2-B370-EC23C95DC3CA}"/>
    <pc:docChg chg="custSel addSld delSld modSld sldOrd">
      <pc:chgData name="Varsha Saxena" userId="a431242d52d283e8" providerId="LiveId" clId="{F4B4130C-BCDF-45B2-B370-EC23C95DC3CA}" dt="2025-02-12T13:16:44.134" v="360" actId="47"/>
      <pc:docMkLst>
        <pc:docMk/>
      </pc:docMkLst>
      <pc:sldChg chg="addSp delSp modSp mod">
        <pc:chgData name="Varsha Saxena" userId="a431242d52d283e8" providerId="LiveId" clId="{F4B4130C-BCDF-45B2-B370-EC23C95DC3CA}" dt="2025-02-12T13:16:08.751" v="358" actId="478"/>
        <pc:sldMkLst>
          <pc:docMk/>
          <pc:sldMk cId="0" sldId="258"/>
        </pc:sldMkLst>
        <pc:spChg chg="del">
          <ac:chgData name="Varsha Saxena" userId="a431242d52d283e8" providerId="LiveId" clId="{F4B4130C-BCDF-45B2-B370-EC23C95DC3CA}" dt="2025-02-12T13:16:08.751" v="358" actId="478"/>
          <ac:spMkLst>
            <pc:docMk/>
            <pc:sldMk cId="0" sldId="258"/>
            <ac:spMk id="7" creationId="{00000000-0000-0000-0000-000000000000}"/>
          </ac:spMkLst>
        </pc:spChg>
        <pc:graphicFrameChg chg="add mod">
          <ac:chgData name="Varsha Saxena" userId="a431242d52d283e8" providerId="LiveId" clId="{F4B4130C-BCDF-45B2-B370-EC23C95DC3CA}" dt="2025-02-12T13:16:04.939" v="357" actId="692"/>
          <ac:graphicFrameMkLst>
            <pc:docMk/>
            <pc:sldMk cId="0" sldId="258"/>
            <ac:graphicFrameMk id="8" creationId="{B0530ACC-163F-4219-8505-ED3153B009B2}"/>
          </ac:graphicFrameMkLst>
        </pc:graphicFrameChg>
      </pc:sldChg>
      <pc:sldChg chg="addSp delSp modSp mod">
        <pc:chgData name="Varsha Saxena" userId="a431242d52d283e8" providerId="LiveId" clId="{F4B4130C-BCDF-45B2-B370-EC23C95DC3CA}" dt="2025-02-12T13:09:24.318" v="350" actId="27918"/>
        <pc:sldMkLst>
          <pc:docMk/>
          <pc:sldMk cId="0" sldId="261"/>
        </pc:sldMkLst>
        <pc:graphicFrameChg chg="add mod">
          <ac:chgData name="Varsha Saxena" userId="a431242d52d283e8" providerId="LiveId" clId="{F4B4130C-BCDF-45B2-B370-EC23C95DC3CA}" dt="2025-02-10T14:27:16.661" v="105" actId="14100"/>
          <ac:graphicFrameMkLst>
            <pc:docMk/>
            <pc:sldMk cId="0" sldId="261"/>
            <ac:graphicFrameMk id="8" creationId="{238FAB1A-B744-430F-A87B-86615B11E5B1}"/>
          </ac:graphicFrameMkLst>
        </pc:graphicFrameChg>
      </pc:sldChg>
      <pc:sldChg chg="del">
        <pc:chgData name="Varsha Saxena" userId="a431242d52d283e8" providerId="LiveId" clId="{F4B4130C-BCDF-45B2-B370-EC23C95DC3CA}" dt="2025-02-12T13:16:44.134" v="360" actId="47"/>
        <pc:sldMkLst>
          <pc:docMk/>
          <pc:sldMk cId="0" sldId="268"/>
        </pc:sldMkLst>
      </pc:sldChg>
      <pc:sldChg chg="del">
        <pc:chgData name="Varsha Saxena" userId="a431242d52d283e8" providerId="LiveId" clId="{F4B4130C-BCDF-45B2-B370-EC23C95DC3CA}" dt="2025-02-12T13:16:42.048" v="359" actId="47"/>
        <pc:sldMkLst>
          <pc:docMk/>
          <pc:sldMk cId="0" sldId="269"/>
        </pc:sldMkLst>
      </pc:sldChg>
      <pc:sldChg chg="addSp modSp new mod setBg">
        <pc:chgData name="Varsha Saxena" userId="a431242d52d283e8" providerId="LiveId" clId="{F4B4130C-BCDF-45B2-B370-EC23C95DC3CA}" dt="2025-02-12T13:09:24.343" v="352" actId="27918"/>
        <pc:sldMkLst>
          <pc:docMk/>
          <pc:sldMk cId="3573824096" sldId="272"/>
        </pc:sldMkLst>
        <pc:graphicFrameChg chg="add mod">
          <ac:chgData name="Varsha Saxena" userId="a431242d52d283e8" providerId="LiveId" clId="{F4B4130C-BCDF-45B2-B370-EC23C95DC3CA}" dt="2025-02-10T12:55:27.150" v="15"/>
          <ac:graphicFrameMkLst>
            <pc:docMk/>
            <pc:sldMk cId="3573824096" sldId="272"/>
            <ac:graphicFrameMk id="2" creationId="{953E0353-9147-4AB1-93C6-00512BB033F8}"/>
          </ac:graphicFrameMkLst>
        </pc:graphicFrameChg>
      </pc:sldChg>
      <pc:sldChg chg="addSp modSp new mod ord setBg">
        <pc:chgData name="Varsha Saxena" userId="a431242d52d283e8" providerId="LiveId" clId="{F4B4130C-BCDF-45B2-B370-EC23C95DC3CA}" dt="2025-02-12T13:09:24.303" v="349" actId="27918"/>
        <pc:sldMkLst>
          <pc:docMk/>
          <pc:sldMk cId="1124051653" sldId="273"/>
        </pc:sldMkLst>
        <pc:graphicFrameChg chg="add mod">
          <ac:chgData name="Varsha Saxena" userId="a431242d52d283e8" providerId="LiveId" clId="{F4B4130C-BCDF-45B2-B370-EC23C95DC3CA}" dt="2025-02-10T12:57:02.202" v="28" actId="255"/>
          <ac:graphicFrameMkLst>
            <pc:docMk/>
            <pc:sldMk cId="1124051653" sldId="273"/>
            <ac:graphicFrameMk id="2" creationId="{17ED1256-23C4-4863-959A-CB791A064992}"/>
          </ac:graphicFrameMkLst>
        </pc:graphicFrameChg>
      </pc:sldChg>
      <pc:sldChg chg="addSp modSp new mod setBg">
        <pc:chgData name="Varsha Saxena" userId="a431242d52d283e8" providerId="LiveId" clId="{F4B4130C-BCDF-45B2-B370-EC23C95DC3CA}" dt="2025-02-12T13:09:23.245" v="347" actId="27918"/>
        <pc:sldMkLst>
          <pc:docMk/>
          <pc:sldMk cId="1819905777" sldId="274"/>
        </pc:sldMkLst>
        <pc:graphicFrameChg chg="add mod">
          <ac:chgData name="Varsha Saxena" userId="a431242d52d283e8" providerId="LiveId" clId="{F4B4130C-BCDF-45B2-B370-EC23C95DC3CA}" dt="2025-02-10T12:58:41.822" v="44" actId="255"/>
          <ac:graphicFrameMkLst>
            <pc:docMk/>
            <pc:sldMk cId="1819905777" sldId="274"/>
            <ac:graphicFrameMk id="2" creationId="{79327246-A79F-47D5-8108-C2D07181EA9F}"/>
          </ac:graphicFrameMkLst>
        </pc:graphicFrameChg>
      </pc:sldChg>
      <pc:sldChg chg="addSp modSp new mod setBg">
        <pc:chgData name="Varsha Saxena" userId="a431242d52d283e8" providerId="LiveId" clId="{F4B4130C-BCDF-45B2-B370-EC23C95DC3CA}" dt="2025-02-12T13:09:24.331" v="351" actId="27918"/>
        <pc:sldMkLst>
          <pc:docMk/>
          <pc:sldMk cId="986889421" sldId="275"/>
        </pc:sldMkLst>
        <pc:graphicFrameChg chg="add mod">
          <ac:chgData name="Varsha Saxena" userId="a431242d52d283e8" providerId="LiveId" clId="{F4B4130C-BCDF-45B2-B370-EC23C95DC3CA}" dt="2025-02-10T13:04:18.018" v="65" actId="207"/>
          <ac:graphicFrameMkLst>
            <pc:docMk/>
            <pc:sldMk cId="986889421" sldId="275"/>
            <ac:graphicFrameMk id="2" creationId="{65354C53-4405-440E-866C-0EC7386EF7B9}"/>
          </ac:graphicFrameMkLst>
        </pc:graphicFrameChg>
      </pc:sldChg>
      <pc:sldChg chg="addSp modSp new mod">
        <pc:chgData name="Varsha Saxena" userId="a431242d52d283e8" providerId="LiveId" clId="{F4B4130C-BCDF-45B2-B370-EC23C95DC3CA}" dt="2025-02-12T13:15:24.249" v="356" actId="14100"/>
        <pc:sldMkLst>
          <pc:docMk/>
          <pc:sldMk cId="1936081631" sldId="276"/>
        </pc:sldMkLst>
        <pc:picChg chg="add mod">
          <ac:chgData name="Varsha Saxena" userId="a431242d52d283e8" providerId="LiveId" clId="{F4B4130C-BCDF-45B2-B370-EC23C95DC3CA}" dt="2025-02-12T13:15:24.249" v="356" actId="14100"/>
          <ac:picMkLst>
            <pc:docMk/>
            <pc:sldMk cId="1936081631" sldId="276"/>
            <ac:picMk id="3" creationId="{65231376-12EC-2238-70BB-8B1615C4A73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431242d52d283e8/Desktop/EXCEL/coffee%20sales%20repo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431242d52d283e8/Desktop/EXCEL/coffee%20sales%20repor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431242d52d283e8/Desktop/EXCEL/coffee%20sales%20repor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431242d52d283e8/Desktop/EXCEL/coffee%20sales%20repor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431242d52d283e8/Desktop/EXCEL/coffee%20sales%20repor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431242d52d283e8/Desktop/EXCEL/coffee%20sales%20repor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[coffee sales report.xlsx]Sheet2!PivotTable3</c:name>
    <c:fmtId val="2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Categories % distribution based on Sales</a:t>
            </a:r>
            <a:r>
              <a:rPr lang="en-US" sz="2400" baseline="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Sheet2!$E$11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940F-4DA3-AA28-B287E46C970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940F-4DA3-AA28-B287E46C970A}"/>
              </c:ext>
            </c:extLst>
          </c:dPt>
          <c:dPt>
            <c:idx val="2"/>
            <c:bubble3D val="0"/>
            <c:explosion val="12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940F-4DA3-AA28-B287E46C970A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940F-4DA3-AA28-B287E46C970A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940F-4DA3-AA28-B287E46C970A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B-940F-4DA3-AA28-B287E46C970A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D-940F-4DA3-AA28-B287E46C970A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F-940F-4DA3-AA28-B287E46C970A}"/>
              </c:ext>
            </c:extLst>
          </c:dPt>
          <c:dPt>
            <c:idx val="8"/>
            <c:bubble3D val="0"/>
            <c:explosion val="12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1-940F-4DA3-AA28-B287E46C970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4E3928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Sheet2!$D$12:$D$21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Sheet2!$E$12:$E$21</c:f>
              <c:numCache>
                <c:formatCode>_-[$$-409]* #,##0.00_ ;_-[$$-409]* \-#,##0.00\ ;_-[$$-409]* "-"??_ ;_-@_ </c:formatCode>
                <c:ptCount val="9"/>
                <c:pt idx="0">
                  <c:v>82315.639999999912</c:v>
                </c:pt>
                <c:pt idx="1">
                  <c:v>13607</c:v>
                </c:pt>
                <c:pt idx="2">
                  <c:v>269952.45</c:v>
                </c:pt>
                <c:pt idx="3">
                  <c:v>40085.25</c:v>
                </c:pt>
                <c:pt idx="4">
                  <c:v>72416</c:v>
                </c:pt>
                <c:pt idx="5">
                  <c:v>8408.800000000012</c:v>
                </c:pt>
                <c:pt idx="6">
                  <c:v>11213.6</c:v>
                </c:pt>
                <c:pt idx="7">
                  <c:v>4407.6399999999994</c:v>
                </c:pt>
                <c:pt idx="8">
                  <c:v>196405.95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940F-4DA3-AA28-B287E46C970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7A593E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CE0D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rgbClr val="7A593E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[coffee sales report.xlsx]Sheet2!PivotTable9</c:name>
    <c:fmtId val="2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rgbClr val="4E3928"/>
                </a:solidFill>
                <a:latin typeface="+mn-lt"/>
                <a:ea typeface="+mn-ea"/>
                <a:cs typeface="+mn-cs"/>
              </a:defRPr>
            </a:pPr>
            <a:r>
              <a:rPr lang="en-US" sz="2400" b="0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Transaction_qty</a:t>
            </a:r>
            <a:r>
              <a:rPr lang="en-US" sz="2400" b="0" dirty="0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 per </a:t>
            </a:r>
            <a:r>
              <a:rPr lang="en-US" sz="2400" b="0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product_type</a:t>
            </a:r>
            <a:endParaRPr lang="en-US" sz="2400" b="0" dirty="0">
              <a:solidFill>
                <a:schemeClr val="accent6">
                  <a:lumMod val="50000"/>
                </a:schemeClr>
              </a:solidFill>
              <a:latin typeface="Open Sans-Regular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rgbClr val="4E3928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7A593E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7A593E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7A593E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7A593E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7A593E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7A593E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8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8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Sheet2!$E$24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explosion val="7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A06C-481A-B9DD-51F4176BE2A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A06C-481A-B9DD-51F4176BE2A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A06C-481A-B9DD-51F4176BE2A4}"/>
              </c:ext>
            </c:extLst>
          </c:dPt>
          <c:dPt>
            <c:idx val="3"/>
            <c:bubble3D val="0"/>
            <c:explosion val="7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A06C-481A-B9DD-51F4176BE2A4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A06C-481A-B9DD-51F4176BE2A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7A593E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Sheet2!$D$25:$D$30</c:f>
              <c:strCache>
                <c:ptCount val="5"/>
                <c:pt idx="0">
                  <c:v>Barista Espresso</c:v>
                </c:pt>
                <c:pt idx="1">
                  <c:v>Brewed Black tea</c:v>
                </c:pt>
                <c:pt idx="2">
                  <c:v>Brewed Chai tea</c:v>
                </c:pt>
                <c:pt idx="3">
                  <c:v>Gourmet brewed coffee</c:v>
                </c:pt>
                <c:pt idx="4">
                  <c:v>Hot chocolate</c:v>
                </c:pt>
              </c:strCache>
            </c:strRef>
          </c:cat>
          <c:val>
            <c:numRef>
              <c:f>Sheet2!$E$25:$E$30</c:f>
              <c:numCache>
                <c:formatCode>_-[$$-409]* #,##0.00_ ;_-[$$-409]* \-#,##0.00\ ;_-[$$-409]* "-"??_ ;_-@_ </c:formatCode>
                <c:ptCount val="5"/>
                <c:pt idx="0">
                  <c:v>16403</c:v>
                </c:pt>
                <c:pt idx="1">
                  <c:v>11350</c:v>
                </c:pt>
                <c:pt idx="2">
                  <c:v>17183</c:v>
                </c:pt>
                <c:pt idx="3">
                  <c:v>16912</c:v>
                </c:pt>
                <c:pt idx="4">
                  <c:v>11468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06C-481A-B9DD-51F4176BE2A4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75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7A593E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solidFill>
      <a:srgbClr val="ECE0D1"/>
    </a:solidFill>
    <a:ln w="9525" cap="flat" cmpd="sng" algn="ctr">
      <a:solidFill>
        <a:srgbClr val="ECE0D1"/>
      </a:solidFill>
      <a:round/>
    </a:ln>
    <a:effectLst/>
  </c:spPr>
  <c:txPr>
    <a:bodyPr/>
    <a:lstStyle/>
    <a:p>
      <a:pPr>
        <a:defRPr>
          <a:solidFill>
            <a:srgbClr val="7A593E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[coffee sales report.xlsx]Sheet2!PivotTable6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kern="1200" spc="0" baseline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kern="1200" spc="0" baseline="0" dirty="0">
                <a:solidFill>
                  <a:schemeClr val="accent6">
                    <a:lumMod val="50000"/>
                  </a:schemeClr>
                </a:solidFill>
              </a:rPr>
              <a:t>Footfall over Store locations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chemeClr val="accent6">
                    <a:lumMod val="50000"/>
                  </a:schemeClr>
                </a:solidFill>
              </a:defRPr>
            </a:pP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2400" b="1" i="0" u="none" strike="noStrike" kern="1200" spc="0" baseline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7A593E"/>
          </a:solidFill>
          <a:ln>
            <a:solidFill>
              <a:srgbClr val="A37854"/>
            </a:solidFill>
          </a:ln>
          <a:effectLst/>
          <a:sp3d>
            <a:contourClr>
              <a:srgbClr val="A37854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A77543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7A593E"/>
          </a:solidFill>
          <a:ln>
            <a:solidFill>
              <a:srgbClr val="A37854"/>
            </a:solidFill>
          </a:ln>
          <a:effectLst/>
          <a:sp3d>
            <a:contourClr>
              <a:srgbClr val="A37854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A77543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7A593E"/>
          </a:solidFill>
          <a:ln>
            <a:solidFill>
              <a:srgbClr val="A37854"/>
            </a:solidFill>
          </a:ln>
          <a:effectLst/>
          <a:sp3d>
            <a:contourClr>
              <a:srgbClr val="A37854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A77543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924803149606302"/>
          <c:y val="0.16287037037037036"/>
          <c:w val="0.63128893263342079"/>
          <c:h val="0.6315587634878973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Sheet2!$K$1</c:f>
              <c:strCache>
                <c:ptCount val="1"/>
                <c:pt idx="0">
                  <c:v>Sum of Total_Sales</c:v>
                </c:pt>
              </c:strCache>
            </c:strRef>
          </c:tx>
          <c:spPr>
            <a:solidFill>
              <a:srgbClr val="7A593E"/>
            </a:solidFill>
            <a:ln>
              <a:solidFill>
                <a:srgbClr val="A37854"/>
              </a:solidFill>
            </a:ln>
            <a:effectLst/>
            <a:sp3d>
              <a:contourClr>
                <a:srgbClr val="A37854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4E3928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Sheet2!$J$2:$J$5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Sheet2!$K$2:$K$5</c:f>
              <c:numCache>
                <c:formatCode>_-[$$-409]* #,##0.00_ ;_-[$$-409]* \-#,##0.00\ ;_-[$$-409]* "-"??_ ;_-@_ </c:formatCode>
                <c:ptCount val="3"/>
                <c:pt idx="0">
                  <c:v>232243.91000000009</c:v>
                </c:pt>
                <c:pt idx="1">
                  <c:v>236511.17</c:v>
                </c:pt>
                <c:pt idx="2">
                  <c:v>230057.25000000023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F0-4114-A265-25B1797BD1E5}"/>
            </c:ext>
          </c:extLst>
        </c:ser>
        <c:ser>
          <c:idx val="1"/>
          <c:order val="1"/>
          <c:tx>
            <c:strRef>
              <c:f>Sheet2!$L$1</c:f>
              <c:strCache>
                <c:ptCount val="1"/>
                <c:pt idx="0">
                  <c:v>Count of transaction_id</c:v>
                </c:pt>
              </c:strCache>
            </c:strRef>
          </c:tx>
          <c:spPr>
            <a:solidFill>
              <a:srgbClr val="A77543"/>
            </a:solidFill>
            <a:ln>
              <a:noFill/>
            </a:ln>
            <a:effectLst/>
            <a:sp3d/>
          </c:spPr>
          <c:invertIfNegative val="0"/>
          <c:cat>
            <c:strRef>
              <c:f>Sheet2!$J$2:$J$5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Sheet2!$L$2:$L$5</c:f>
              <c:numCache>
                <c:formatCode>_-[$$-409]* #,##0.00_ ;_-[$$-409]* \-#,##0.00\ ;_-[$$-409]* "-"??_ ;_-@_ </c:formatCode>
                <c:ptCount val="3"/>
                <c:pt idx="0">
                  <c:v>50599</c:v>
                </c:pt>
                <c:pt idx="1">
                  <c:v>50735</c:v>
                </c:pt>
                <c:pt idx="2">
                  <c:v>47782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F0-4114-A265-25B1797BD1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shape val="box"/>
        <c:axId val="1904821167"/>
        <c:axId val="1904821647"/>
        <c:axId val="0"/>
      </c:bar3DChart>
      <c:catAx>
        <c:axId val="19048211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>
                    <a:solidFill>
                      <a:srgbClr val="7A593E"/>
                    </a:solidFill>
                  </a:rPr>
                  <a:t>Store locations</a:t>
                </a:r>
              </a:p>
            </c:rich>
          </c:tx>
          <c:layout>
            <c:manualLayout>
              <c:xMode val="edge"/>
              <c:yMode val="edge"/>
              <c:x val="0.45493416447944002"/>
              <c:y val="0.878680373286672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4821647"/>
        <c:crosses val="autoZero"/>
        <c:auto val="1"/>
        <c:lblAlgn val="ctr"/>
        <c:lblOffset val="100"/>
        <c:noMultiLvlLbl val="0"/>
      </c:catAx>
      <c:valAx>
        <c:axId val="1904821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7A593E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>
                    <a:solidFill>
                      <a:srgbClr val="7A593E"/>
                    </a:solidFill>
                  </a:rPr>
                  <a:t>Footfall</a:t>
                </a:r>
                <a:endParaRPr lang="en-US" b="1">
                  <a:solidFill>
                    <a:srgbClr val="7A593E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7A593E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[$$-409]* #,##0.00_ ;_-[$$-409]* \-#,##0.00\ ;_-[$$-409]* &quot;-&quot;??_ ;_-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7A593E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4821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520275590551171"/>
          <c:y val="0.35979111986001744"/>
          <c:w val="0.17813057742782151"/>
          <c:h val="0.378473315835520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CE0D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[coffee sales report.xlsx]Sheet2!PivotTable1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Sales based on Hours</a:t>
            </a:r>
          </a:p>
        </c:rich>
      </c:tx>
      <c:layout>
        <c:manualLayout>
          <c:xMode val="edge"/>
          <c:yMode val="edge"/>
          <c:x val="0.40778019534129684"/>
          <c:y val="2.29938486689694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 w="28575" cap="rnd">
            <a:solidFill>
              <a:srgbClr val="7A593E"/>
            </a:solidFill>
            <a:round/>
          </a:ln>
          <a:effectLst/>
        </c:spPr>
        <c:marker>
          <c:symbol val="circle"/>
          <c:size val="5"/>
          <c:spPr>
            <a:solidFill>
              <a:srgbClr val="A37854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 w="28575" cap="rnd">
            <a:solidFill>
              <a:srgbClr val="7A593E"/>
            </a:solidFill>
            <a:round/>
          </a:ln>
          <a:effectLst/>
        </c:spPr>
        <c:marker>
          <c:symbol val="circle"/>
          <c:size val="5"/>
          <c:spPr>
            <a:solidFill>
              <a:srgbClr val="A37854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 w="28575" cap="rnd">
            <a:solidFill>
              <a:srgbClr val="7A593E"/>
            </a:solidFill>
            <a:round/>
          </a:ln>
          <a:effectLst/>
        </c:spPr>
        <c:marker>
          <c:symbol val="circle"/>
          <c:size val="5"/>
          <c:spPr>
            <a:solidFill>
              <a:srgbClr val="A37854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rgbClr val="7A593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A37854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Sheet2!$A$2:$A$17</c:f>
              <c:strCache>
                <c:ptCount val="1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</c:strCache>
            </c:strRef>
          </c:cat>
          <c:val>
            <c:numRef>
              <c:f>Sheet2!$B$2:$B$17</c:f>
              <c:numCache>
                <c:formatCode>General</c:formatCode>
                <c:ptCount val="15"/>
                <c:pt idx="0">
                  <c:v>6865</c:v>
                </c:pt>
                <c:pt idx="1">
                  <c:v>19449</c:v>
                </c:pt>
                <c:pt idx="2">
                  <c:v>25197</c:v>
                </c:pt>
                <c:pt idx="3">
                  <c:v>25370</c:v>
                </c:pt>
                <c:pt idx="4">
                  <c:v>26713</c:v>
                </c:pt>
                <c:pt idx="5">
                  <c:v>14035</c:v>
                </c:pt>
                <c:pt idx="6">
                  <c:v>12690</c:v>
                </c:pt>
                <c:pt idx="7">
                  <c:v>12439</c:v>
                </c:pt>
                <c:pt idx="8">
                  <c:v>12907</c:v>
                </c:pt>
                <c:pt idx="9">
                  <c:v>12923</c:v>
                </c:pt>
                <c:pt idx="10">
                  <c:v>12881</c:v>
                </c:pt>
                <c:pt idx="11">
                  <c:v>12700</c:v>
                </c:pt>
                <c:pt idx="12">
                  <c:v>10826</c:v>
                </c:pt>
                <c:pt idx="13">
                  <c:v>8595</c:v>
                </c:pt>
                <c:pt idx="14">
                  <c:v>880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D1-46BF-A6D9-1FC2F66BD1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77274671"/>
        <c:axId val="1077273711"/>
      </c:lineChart>
      <c:catAx>
        <c:axId val="10772746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4E3928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Hours </a:t>
                </a:r>
              </a:p>
            </c:rich>
          </c:tx>
          <c:layout>
            <c:manualLayout>
              <c:xMode val="edge"/>
              <c:yMode val="edge"/>
              <c:x val="0.43189435695538059"/>
              <c:y val="0.883310002916302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4E3928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273711"/>
        <c:crosses val="autoZero"/>
        <c:auto val="1"/>
        <c:lblAlgn val="ctr"/>
        <c:lblOffset val="100"/>
        <c:noMultiLvlLbl val="0"/>
      </c:catAx>
      <c:valAx>
        <c:axId val="1077273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4E3928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Quantity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4E3928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274671"/>
        <c:crosses val="autoZero"/>
        <c:crossBetween val="between"/>
      </c:valAx>
      <c:spPr>
        <a:solidFill>
          <a:srgbClr val="ECE0D1"/>
        </a:soli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rgbClr val="4E3928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CE0D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rgbClr val="4E3928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[coffee sales report.xlsx]Sheet2!PivotTable9</c:name>
    <c:fmtId val="3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0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Unit_price</a:t>
            </a:r>
            <a:r>
              <a:rPr lang="en-US" sz="2400" b="0" dirty="0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 per </a:t>
            </a:r>
            <a:r>
              <a:rPr lang="en-US" sz="2400" b="0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product_type</a:t>
            </a:r>
            <a:endParaRPr lang="en-US" sz="2400" b="0" dirty="0">
              <a:solidFill>
                <a:schemeClr val="accent6">
                  <a:lumMod val="50000"/>
                </a:schemeClr>
              </a:solidFill>
              <a:latin typeface="Open Sans-Regular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7A593E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7A593E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7A593E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7A593E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7A593E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7A593E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8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8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8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7A593E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7A593E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7A593E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7A593E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8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8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8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9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9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7A593E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9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9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9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9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Sheet2!$E$24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explosion val="7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9BE9-45E8-AF47-1358D53C25C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9BE9-45E8-AF47-1358D53C25C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9BE9-45E8-AF47-1358D53C25C4}"/>
              </c:ext>
            </c:extLst>
          </c:dPt>
          <c:dPt>
            <c:idx val="3"/>
            <c:bubble3D val="0"/>
            <c:explosion val="7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9BE9-45E8-AF47-1358D53C25C4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9BE9-45E8-AF47-1358D53C25C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7A593E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Sheet2!$D$25:$D$30</c:f>
              <c:strCache>
                <c:ptCount val="5"/>
                <c:pt idx="0">
                  <c:v>Barista Espresso</c:v>
                </c:pt>
                <c:pt idx="1">
                  <c:v>Brewed Black tea</c:v>
                </c:pt>
                <c:pt idx="2">
                  <c:v>Brewed Chai tea</c:v>
                </c:pt>
                <c:pt idx="3">
                  <c:v>Gourmet brewed coffee</c:v>
                </c:pt>
                <c:pt idx="4">
                  <c:v>Hot chocolate</c:v>
                </c:pt>
              </c:strCache>
            </c:strRef>
          </c:cat>
          <c:val>
            <c:numRef>
              <c:f>Sheet2!$E$25:$E$30</c:f>
              <c:numCache>
                <c:formatCode>_-[$$-409]* #,##0.00_ ;_-[$$-409]* \-#,##0.00\ ;_-[$$-409]* "-"??_ ;_-@_ </c:formatCode>
                <c:ptCount val="5"/>
                <c:pt idx="0">
                  <c:v>16403</c:v>
                </c:pt>
                <c:pt idx="1">
                  <c:v>11350</c:v>
                </c:pt>
                <c:pt idx="2">
                  <c:v>17183</c:v>
                </c:pt>
                <c:pt idx="3">
                  <c:v>16912</c:v>
                </c:pt>
                <c:pt idx="4">
                  <c:v>11468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BE9-45E8-AF47-1358D53C25C4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75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7A593E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solidFill>
      <a:srgbClr val="ECE0D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rgbClr val="7A593E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[coffee sales report.xlsx]Sheet2!PivotTable5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kern="1200" spc="0" baseline="0" dirty="0">
                <a:solidFill>
                  <a:schemeClr val="accent6">
                    <a:lumMod val="50000"/>
                  </a:schemeClr>
                </a:solidFill>
              </a:rPr>
              <a:t>Top 5 Products</a:t>
            </a:r>
          </a:p>
        </c:rich>
      </c:tx>
      <c:layout>
        <c:manualLayout>
          <c:xMode val="edge"/>
          <c:yMode val="edge"/>
          <c:x val="0.4111393181106992"/>
          <c:y val="5.4944756937836683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7A593E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7A593E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7A593E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4E392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Sheet2!$H$11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7A593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4E3928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Sheet2!$G$12:$G$17</c:f>
              <c:strCache>
                <c:ptCount val="5"/>
                <c:pt idx="0">
                  <c:v>Barista Espresso</c:v>
                </c:pt>
                <c:pt idx="1">
                  <c:v>Brewed Black tea</c:v>
                </c:pt>
                <c:pt idx="2">
                  <c:v>Brewed Chai tea</c:v>
                </c:pt>
                <c:pt idx="3">
                  <c:v>Gourmet brewed coffee</c:v>
                </c:pt>
                <c:pt idx="4">
                  <c:v>Hot chocolate</c:v>
                </c:pt>
              </c:strCache>
            </c:strRef>
          </c:cat>
          <c:val>
            <c:numRef>
              <c:f>Sheet2!$H$12:$H$17</c:f>
              <c:numCache>
                <c:formatCode>_-[$$-409]* #,##0.00_ ;_-[$$-409]* \-#,##0.00\ ;_-[$$-409]* "-"??_ ;_-@_ </c:formatCode>
                <c:ptCount val="5"/>
                <c:pt idx="0">
                  <c:v>91406.200000000026</c:v>
                </c:pt>
                <c:pt idx="1">
                  <c:v>47932</c:v>
                </c:pt>
                <c:pt idx="2">
                  <c:v>77081.950000000012</c:v>
                </c:pt>
                <c:pt idx="3">
                  <c:v>70034.600000000049</c:v>
                </c:pt>
                <c:pt idx="4">
                  <c:v>72416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EA-4D20-BCB1-7745EB00BC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52707263"/>
        <c:axId val="1418504223"/>
      </c:barChart>
      <c:catAx>
        <c:axId val="12527072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7A593E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Products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7A593E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7A593E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8504223"/>
        <c:crosses val="autoZero"/>
        <c:auto val="1"/>
        <c:lblAlgn val="ctr"/>
        <c:lblOffset val="100"/>
        <c:noMultiLvlLbl val="0"/>
      </c:catAx>
      <c:valAx>
        <c:axId val="1418504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7A593E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Footfall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7A593E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[$$-409]* #,##0.00_ ;_-[$$-409]* \-#,##0.00\ ;_-[$$-409]* &quot;-&quot;??_ ;_-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7A593E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2707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rgbClr val="4E3928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CE0D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rgbClr val="7A593E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8C3230-5C57-0DFC-C056-B1716F98F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490"/>
            <a:ext cx="9144000" cy="72463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760720"/>
            <a:ext cx="8686800" cy="4572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8412480" y="6217920"/>
            <a:ext cx="7315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 b="0">
                <a:solidFill>
                  <a:srgbClr val="6C757D"/>
                </a:solidFill>
                <a:latin typeface="Open Sans-Regular"/>
              </a:rPr>
              <a:t>6</a:t>
            </a:r>
            <a:br/>
            <a:endParaRPr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38FAB1A-B744-430F-A87B-86615B11E5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774414"/>
              </p:ext>
            </p:extLst>
          </p:nvPr>
        </p:nvGraphicFramePr>
        <p:xfrm>
          <a:off x="324465" y="570271"/>
          <a:ext cx="8544231" cy="5083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600" y="457200"/>
            <a:ext cx="8686800" cy="6400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en-US" sz="2400" b="0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Unit_price</a:t>
            </a:r>
            <a:r>
              <a:rPr lang="en-US" sz="2400" b="0" dirty="0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 per </a:t>
            </a:r>
            <a:r>
              <a:rPr lang="en-US" sz="2400" b="0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store_location</a:t>
            </a:r>
            <a:endParaRPr lang="en-US" sz="2400" b="0" dirty="0">
              <a:solidFill>
                <a:schemeClr val="accent6">
                  <a:lumMod val="50000"/>
                </a:schemeClr>
              </a:solidFill>
              <a:latin typeface="Open Sans-Regular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6999514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760720"/>
            <a:ext cx="8686800" cy="4572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8412480" y="6217920"/>
            <a:ext cx="7315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 b="0">
                <a:solidFill>
                  <a:srgbClr val="6C757D"/>
                </a:solidFill>
                <a:latin typeface="Open Sans-Regular"/>
              </a:rPr>
              <a:t>7</a:t>
            </a:r>
            <a:br/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617220"/>
            <a:ext cx="8686800" cy="6400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Transaction_qty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 per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transaction_date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, grouped by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store_id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Open Sans-Regular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6999514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760720"/>
            <a:ext cx="8686800" cy="4572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8412480" y="6217920"/>
            <a:ext cx="7315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 b="0">
                <a:solidFill>
                  <a:srgbClr val="6C757D"/>
                </a:solidFill>
                <a:latin typeface="Open Sans-Regular"/>
              </a:rPr>
              <a:t>8</a:t>
            </a:r>
            <a:br/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53E0353-9147-4AB1-93C6-00512BB033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0038585"/>
              </p:ext>
            </p:extLst>
          </p:nvPr>
        </p:nvGraphicFramePr>
        <p:xfrm>
          <a:off x="452283" y="1039300"/>
          <a:ext cx="8455742" cy="4240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3824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374" y="502920"/>
            <a:ext cx="8686800" cy="6400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en-US" sz="2400" b="0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Transaction_qty</a:t>
            </a:r>
            <a:r>
              <a:rPr lang="en-US" sz="2400" b="0" dirty="0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 per </a:t>
            </a:r>
            <a:r>
              <a:rPr lang="en-US" sz="2400" b="0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store_id</a:t>
            </a:r>
            <a:endParaRPr lang="en-US" sz="2400" b="0" dirty="0">
              <a:solidFill>
                <a:schemeClr val="accent6">
                  <a:lumMod val="50000"/>
                </a:schemeClr>
              </a:solidFill>
              <a:latin typeface="Open Sans-Regular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6999514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760720"/>
            <a:ext cx="8686800" cy="4572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8412480" y="6217920"/>
            <a:ext cx="7315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 b="0">
                <a:solidFill>
                  <a:srgbClr val="6C757D"/>
                </a:solidFill>
                <a:latin typeface="Open Sans-Regular"/>
              </a:rPr>
              <a:t>9</a:t>
            </a:r>
            <a:br/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600" y="640080"/>
            <a:ext cx="8686800" cy="6400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en-US" sz="2400" b="0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Unit_price</a:t>
            </a:r>
            <a:r>
              <a:rPr lang="en-US" sz="2400" b="0" dirty="0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 per </a:t>
            </a:r>
            <a:r>
              <a:rPr lang="en-US" sz="2400" b="0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transaction_date</a:t>
            </a:r>
            <a:r>
              <a:rPr lang="en-US" sz="2400" b="0" dirty="0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, grouped by </a:t>
            </a:r>
            <a:r>
              <a:rPr lang="en-US" sz="2400" b="0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store_id</a:t>
            </a:r>
            <a:endParaRPr lang="en-US" sz="2400" b="0" dirty="0">
              <a:solidFill>
                <a:schemeClr val="accent6">
                  <a:lumMod val="50000"/>
                </a:schemeClr>
              </a:solidFill>
              <a:latin typeface="Open Sans-Regular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91640"/>
            <a:ext cx="6999514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760720"/>
            <a:ext cx="8686800" cy="4572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8412480" y="6217920"/>
            <a:ext cx="7315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 b="0">
                <a:solidFill>
                  <a:srgbClr val="6C757D"/>
                </a:solidFill>
                <a:latin typeface="Open Sans-Regular"/>
              </a:rPr>
              <a:t>10</a:t>
            </a:r>
            <a:br/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600" y="320040"/>
            <a:ext cx="8686800" cy="6400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en-US" sz="2400" b="0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Transaction_qty</a:t>
            </a:r>
            <a:r>
              <a:rPr lang="en-US" sz="2400" b="0" dirty="0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 per </a:t>
            </a:r>
            <a:r>
              <a:rPr lang="en-US" sz="2400" b="0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product_category</a:t>
            </a:r>
            <a:endParaRPr lang="en-US" sz="2400" b="0" dirty="0">
              <a:solidFill>
                <a:schemeClr val="accent6">
                  <a:lumMod val="50000"/>
                </a:schemeClr>
              </a:solidFill>
              <a:latin typeface="Open Sans-Regular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6999514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760720"/>
            <a:ext cx="8686800" cy="4572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8412480" y="6217920"/>
            <a:ext cx="7315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 b="0">
                <a:solidFill>
                  <a:srgbClr val="6C757D"/>
                </a:solidFill>
                <a:latin typeface="Open Sans-Regular"/>
              </a:rPr>
              <a:t>11</a:t>
            </a:r>
            <a:br/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822960"/>
            <a:ext cx="8686800" cy="6400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Unit_price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 per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product_category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Open Sans-Regular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6999514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760720"/>
            <a:ext cx="8686800" cy="4572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8412480" y="6217920"/>
            <a:ext cx="7315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 b="0">
                <a:solidFill>
                  <a:srgbClr val="6C757D"/>
                </a:solidFill>
                <a:latin typeface="Open Sans-Regular"/>
              </a:rPr>
              <a:t>12</a:t>
            </a:r>
            <a:br/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31376-12EC-2238-70BB-8B1615C4A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81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640472-264B-8B9B-135A-C734D41E2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148" y="1"/>
            <a:ext cx="9458632" cy="69612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4227B8-E0BA-D160-BFD4-50C0DEA8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1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640080"/>
            <a:ext cx="8686800" cy="6400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T</a:t>
            </a:r>
            <a:r>
              <a:rPr sz="2400" b="1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ransaction_qty</a:t>
            </a:r>
            <a:r>
              <a:rPr sz="2400" b="1" dirty="0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 per </a:t>
            </a:r>
            <a:r>
              <a:rPr sz="2400" b="1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product_category</a:t>
            </a:r>
            <a:endParaRPr sz="2400" b="1" dirty="0">
              <a:solidFill>
                <a:schemeClr val="accent6">
                  <a:lumMod val="50000"/>
                </a:schemeClr>
              </a:solidFill>
              <a:latin typeface="Open Sans-Regular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6999514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760720"/>
            <a:ext cx="8686800" cy="4572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8412480" y="6217920"/>
            <a:ext cx="7315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 b="0">
                <a:solidFill>
                  <a:srgbClr val="6C757D"/>
                </a:solidFill>
                <a:latin typeface="Open Sans-Regular"/>
              </a:rPr>
              <a:t>2</a:t>
            </a:r>
            <a:br/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9327246-A79F-47D5-8108-C2D07181EA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6156252"/>
              </p:ext>
            </p:extLst>
          </p:nvPr>
        </p:nvGraphicFramePr>
        <p:xfrm>
          <a:off x="806247" y="530943"/>
          <a:ext cx="7708490" cy="4965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9905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760720"/>
            <a:ext cx="8686800" cy="4572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endParaRPr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0530ACC-163F-4219-8505-ED3153B009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5384591"/>
              </p:ext>
            </p:extLst>
          </p:nvPr>
        </p:nvGraphicFramePr>
        <p:xfrm>
          <a:off x="324465" y="640081"/>
          <a:ext cx="8495070" cy="5318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7ED1256-23C4-4863-959A-CB791A0649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9554318"/>
              </p:ext>
            </p:extLst>
          </p:nvPr>
        </p:nvGraphicFramePr>
        <p:xfrm>
          <a:off x="471948" y="589935"/>
          <a:ext cx="8426245" cy="5732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24051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640080"/>
            <a:ext cx="8686800" cy="6400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Transaction_qty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 per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store_location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Open Sans-Regular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6999514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760720"/>
            <a:ext cx="8686800" cy="4572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8412480" y="6217920"/>
            <a:ext cx="7315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 b="0">
                <a:solidFill>
                  <a:srgbClr val="6C757D"/>
                </a:solidFill>
                <a:latin typeface="Open Sans-Regular"/>
              </a:rPr>
              <a:t>4</a:t>
            </a:r>
            <a:br/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5354C53-4405-440E-866C-0EC7386EF7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1967994"/>
              </p:ext>
            </p:extLst>
          </p:nvPr>
        </p:nvGraphicFramePr>
        <p:xfrm>
          <a:off x="147484" y="629265"/>
          <a:ext cx="8829367" cy="5309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6889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502920"/>
            <a:ext cx="8686800" cy="6400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en-US" sz="2400" b="0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Unit_price</a:t>
            </a:r>
            <a:r>
              <a:rPr lang="en-US" sz="2400" b="0" dirty="0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 per </a:t>
            </a:r>
            <a:r>
              <a:rPr lang="en-US" sz="2400" b="0" dirty="0" err="1">
                <a:solidFill>
                  <a:schemeClr val="accent6">
                    <a:lumMod val="50000"/>
                  </a:schemeClr>
                </a:solidFill>
                <a:latin typeface="Open Sans-Regular"/>
              </a:rPr>
              <a:t>product_category</a:t>
            </a:r>
            <a:endParaRPr lang="en-US" sz="2400" b="0" dirty="0">
              <a:solidFill>
                <a:schemeClr val="accent6">
                  <a:lumMod val="50000"/>
                </a:schemeClr>
              </a:solidFill>
              <a:latin typeface="Open Sans-Regular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6999514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760720"/>
            <a:ext cx="8686800" cy="4572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8412480" y="6217920"/>
            <a:ext cx="7315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 b="0">
                <a:solidFill>
                  <a:srgbClr val="6C757D"/>
                </a:solidFill>
                <a:latin typeface="Open Sans-Regular"/>
              </a:rPr>
              <a:t>5</a:t>
            </a:r>
            <a:br/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3144</TotalTime>
  <Words>134</Words>
  <Application>Microsoft Office PowerPoint</Application>
  <PresentationFormat>On-screen Show (4:3)</PresentationFormat>
  <Paragraphs>31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Open Sans-Regular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Varsha Saxena</dc:creator>
  <cp:keywords/>
  <dc:description>generated using python-pptx</dc:description>
  <cp:lastModifiedBy>Varsha Saxena</cp:lastModifiedBy>
  <cp:revision>2</cp:revision>
  <dcterms:created xsi:type="dcterms:W3CDTF">2013-01-27T09:14:16Z</dcterms:created>
  <dcterms:modified xsi:type="dcterms:W3CDTF">2025-02-12T13:16:52Z</dcterms:modified>
  <cp:category/>
</cp:coreProperties>
</file>